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4" autoAdjust="0"/>
    <p:restoredTop sz="94670" autoAdjust="0"/>
  </p:normalViewPr>
  <p:slideViewPr>
    <p:cSldViewPr>
      <p:cViewPr varScale="1">
        <p:scale>
          <a:sx n="50" d="100"/>
          <a:sy n="50" d="100"/>
        </p:scale>
        <p:origin x="366" y="2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66566240-7DC9-4711-A8F2-782D471BB23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6173250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FF3AA7CB-4A13-4903-BBDF-A97DDDD3FC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581039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606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20727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8300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15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67609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08910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2821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23647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958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895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363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3117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08" name="Group 1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8155227"/>
              </p:ext>
            </p:extLst>
          </p:nvPr>
        </p:nvGraphicFramePr>
        <p:xfrm>
          <a:off x="0" y="0"/>
          <a:ext cx="10048875" cy="7772400"/>
        </p:xfrm>
        <a:graphic>
          <a:graphicData uri="http://schemas.openxmlformats.org/drawingml/2006/table">
            <a:tbl>
              <a:tblPr/>
              <a:tblGrid>
                <a:gridCol w="130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45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Oxidation on Ti Castings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</a:rPr>
                        <a:t>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6A54294C-FBC8-2D10-1D83-580EB3001370}"/>
              </a:ext>
            </a:extLst>
          </p:cNvPr>
          <p:cNvGrpSpPr/>
          <p:nvPr/>
        </p:nvGrpSpPr>
        <p:grpSpPr>
          <a:xfrm>
            <a:off x="1600200" y="963613"/>
            <a:ext cx="8061325" cy="6275387"/>
            <a:chOff x="1600200" y="963613"/>
            <a:chExt cx="8061325" cy="6275387"/>
          </a:xfrm>
        </p:grpSpPr>
        <p:sp>
          <p:nvSpPr>
            <p:cNvPr id="1084643" name="Rectangle 227"/>
            <p:cNvSpPr>
              <a:spLocks noChangeArrowheads="1"/>
            </p:cNvSpPr>
            <p:nvPr/>
          </p:nvSpPr>
          <p:spPr bwMode="auto">
            <a:xfrm>
              <a:off x="1600200" y="3575050"/>
              <a:ext cx="790575" cy="711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Slurry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make-up</a:t>
              </a:r>
            </a:p>
          </p:txBody>
        </p:sp>
        <p:sp>
          <p:nvSpPr>
            <p:cNvPr id="1084644" name="Rectangle 228"/>
            <p:cNvSpPr>
              <a:spLocks noChangeArrowheads="1"/>
            </p:cNvSpPr>
            <p:nvPr/>
          </p:nvSpPr>
          <p:spPr bwMode="auto">
            <a:xfrm>
              <a:off x="2840038" y="3624263"/>
              <a:ext cx="495300" cy="6191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Shell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build</a:t>
              </a:r>
            </a:p>
          </p:txBody>
        </p:sp>
        <p:sp>
          <p:nvSpPr>
            <p:cNvPr id="1084645" name="Rectangle 229"/>
            <p:cNvSpPr>
              <a:spLocks noChangeArrowheads="1"/>
            </p:cNvSpPr>
            <p:nvPr/>
          </p:nvSpPr>
          <p:spPr bwMode="auto">
            <a:xfrm>
              <a:off x="3844925" y="3749675"/>
              <a:ext cx="879475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Autoclave</a:t>
              </a:r>
            </a:p>
          </p:txBody>
        </p:sp>
        <p:sp>
          <p:nvSpPr>
            <p:cNvPr id="1084646" name="Rectangle 230"/>
            <p:cNvSpPr>
              <a:spLocks noChangeArrowheads="1"/>
            </p:cNvSpPr>
            <p:nvPr/>
          </p:nvSpPr>
          <p:spPr bwMode="auto">
            <a:xfrm>
              <a:off x="5227638" y="3749675"/>
              <a:ext cx="701675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Casting</a:t>
              </a:r>
            </a:p>
          </p:txBody>
        </p:sp>
        <p:sp>
          <p:nvSpPr>
            <p:cNvPr id="1084647" name="Rectangle 231"/>
            <p:cNvSpPr>
              <a:spLocks noChangeArrowheads="1"/>
            </p:cNvSpPr>
            <p:nvPr/>
          </p:nvSpPr>
          <p:spPr bwMode="auto">
            <a:xfrm>
              <a:off x="6438900" y="3621088"/>
              <a:ext cx="731838" cy="6191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Shell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removal</a:t>
              </a:r>
            </a:p>
          </p:txBody>
        </p:sp>
        <p:cxnSp>
          <p:nvCxnSpPr>
            <p:cNvPr id="1084648" name="AutoShape 232"/>
            <p:cNvCxnSpPr>
              <a:cxnSpLocks noChangeShapeType="1"/>
              <a:stCxn id="1084643" idx="3"/>
              <a:endCxn id="1084644" idx="1"/>
            </p:cNvCxnSpPr>
            <p:nvPr/>
          </p:nvCxnSpPr>
          <p:spPr bwMode="auto">
            <a:xfrm>
              <a:off x="2390775" y="3930650"/>
              <a:ext cx="449263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49" name="AutoShape 233"/>
            <p:cNvCxnSpPr>
              <a:cxnSpLocks noChangeShapeType="1"/>
              <a:stCxn id="1084644" idx="3"/>
              <a:endCxn id="1084645" idx="1"/>
            </p:cNvCxnSpPr>
            <p:nvPr/>
          </p:nvCxnSpPr>
          <p:spPr bwMode="auto">
            <a:xfrm flipV="1">
              <a:off x="3335338" y="3930650"/>
              <a:ext cx="509587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0" name="AutoShape 234"/>
            <p:cNvCxnSpPr>
              <a:cxnSpLocks noChangeShapeType="1"/>
              <a:stCxn id="1084645" idx="3"/>
              <a:endCxn id="1084646" idx="1"/>
            </p:cNvCxnSpPr>
            <p:nvPr/>
          </p:nvCxnSpPr>
          <p:spPr bwMode="auto">
            <a:xfrm>
              <a:off x="4724400" y="3930650"/>
              <a:ext cx="5032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1" name="AutoShape 235"/>
            <p:cNvCxnSpPr>
              <a:cxnSpLocks noChangeShapeType="1"/>
              <a:stCxn id="1084646" idx="3"/>
              <a:endCxn id="1084647" idx="1"/>
            </p:cNvCxnSpPr>
            <p:nvPr/>
          </p:nvCxnSpPr>
          <p:spPr bwMode="auto">
            <a:xfrm>
              <a:off x="5929313" y="3930650"/>
              <a:ext cx="5095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2" name="AutoShape 236"/>
            <p:cNvCxnSpPr>
              <a:cxnSpLocks noChangeShapeType="1"/>
              <a:stCxn id="1084647" idx="3"/>
              <a:endCxn id="1084655" idx="1"/>
            </p:cNvCxnSpPr>
            <p:nvPr/>
          </p:nvCxnSpPr>
          <p:spPr bwMode="auto">
            <a:xfrm>
              <a:off x="7170738" y="3930650"/>
              <a:ext cx="584200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53" name="Rectangle 237"/>
            <p:cNvSpPr>
              <a:spLocks noChangeArrowheads="1"/>
            </p:cNvSpPr>
            <p:nvPr/>
          </p:nvSpPr>
          <p:spPr bwMode="auto">
            <a:xfrm>
              <a:off x="8702675" y="3584575"/>
              <a:ext cx="958850" cy="711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Backend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processing</a:t>
              </a:r>
            </a:p>
          </p:txBody>
        </p:sp>
        <p:sp>
          <p:nvSpPr>
            <p:cNvPr id="1084655" name="Rectangle 239"/>
            <p:cNvSpPr>
              <a:spLocks noChangeArrowheads="1"/>
            </p:cNvSpPr>
            <p:nvPr/>
          </p:nvSpPr>
          <p:spPr bwMode="auto">
            <a:xfrm>
              <a:off x="7754938" y="3622675"/>
              <a:ext cx="474662" cy="6191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Heat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treat</a:t>
              </a:r>
            </a:p>
          </p:txBody>
        </p:sp>
        <p:cxnSp>
          <p:nvCxnSpPr>
            <p:cNvPr id="1084656" name="AutoShape 240"/>
            <p:cNvCxnSpPr>
              <a:cxnSpLocks noChangeShapeType="1"/>
              <a:stCxn id="1084655" idx="3"/>
              <a:endCxn id="1084653" idx="1"/>
            </p:cNvCxnSpPr>
            <p:nvPr/>
          </p:nvCxnSpPr>
          <p:spPr bwMode="auto">
            <a:xfrm>
              <a:off x="8229600" y="3932238"/>
              <a:ext cx="473075" cy="79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57" name="Rectangle 241"/>
            <p:cNvSpPr>
              <a:spLocks noChangeArrowheads="1"/>
            </p:cNvSpPr>
            <p:nvPr/>
          </p:nvSpPr>
          <p:spPr bwMode="auto">
            <a:xfrm>
              <a:off x="4203700" y="5232400"/>
              <a:ext cx="2292350" cy="711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Finished casting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Certificate of O</a:t>
              </a:r>
              <a:r>
                <a:rPr lang="en-US" altLang="en-US" sz="1700" baseline="-25000">
                  <a:latin typeface="Arial Narrow" pitchFamily="34" charset="0"/>
                </a:rPr>
                <a:t>2</a:t>
              </a:r>
              <a:r>
                <a:rPr lang="en-US" altLang="en-US" sz="1700">
                  <a:latin typeface="Arial Narrow" pitchFamily="34" charset="0"/>
                </a:rPr>
                <a:t> compliance</a:t>
              </a:r>
            </a:p>
          </p:txBody>
        </p:sp>
        <p:sp>
          <p:nvSpPr>
            <p:cNvPr id="1084659" name="Rectangle 243"/>
            <p:cNvSpPr>
              <a:spLocks noChangeArrowheads="1"/>
            </p:cNvSpPr>
            <p:nvPr/>
          </p:nvSpPr>
          <p:spPr bwMode="auto">
            <a:xfrm>
              <a:off x="4538663" y="6878638"/>
              <a:ext cx="1617662" cy="360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External customers</a:t>
              </a:r>
            </a:p>
          </p:txBody>
        </p:sp>
        <p:cxnSp>
          <p:nvCxnSpPr>
            <p:cNvPr id="1084660" name="AutoShape 244"/>
            <p:cNvCxnSpPr>
              <a:cxnSpLocks noChangeShapeType="1"/>
              <a:stCxn id="1084657" idx="2"/>
              <a:endCxn id="1084659" idx="0"/>
            </p:cNvCxnSpPr>
            <p:nvPr/>
          </p:nvCxnSpPr>
          <p:spPr bwMode="auto">
            <a:xfrm flipH="1">
              <a:off x="5348288" y="5943600"/>
              <a:ext cx="1587" cy="9350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61" name="Rectangle 245"/>
            <p:cNvSpPr>
              <a:spLocks noChangeArrowheads="1"/>
            </p:cNvSpPr>
            <p:nvPr/>
          </p:nvSpPr>
          <p:spPr bwMode="auto">
            <a:xfrm>
              <a:off x="6983413" y="2257425"/>
              <a:ext cx="1687512" cy="6191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Ceramic shell mat’ls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Ti alloy</a:t>
              </a:r>
            </a:p>
          </p:txBody>
        </p:sp>
        <p:sp>
          <p:nvSpPr>
            <p:cNvPr id="1084662" name="Rectangle 246"/>
            <p:cNvSpPr>
              <a:spLocks noChangeArrowheads="1"/>
            </p:cNvSpPr>
            <p:nvPr/>
          </p:nvSpPr>
          <p:spPr bwMode="auto">
            <a:xfrm>
              <a:off x="2717800" y="2066925"/>
              <a:ext cx="1549400" cy="113665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Blueprints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Dim’l specs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Wax molding tools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O</a:t>
              </a:r>
              <a:r>
                <a:rPr lang="en-US" altLang="en-US" sz="1700" baseline="-25000">
                  <a:latin typeface="Arial Narrow" pitchFamily="34" charset="0"/>
                </a:rPr>
                <a:t>2</a:t>
              </a:r>
              <a:r>
                <a:rPr lang="en-US" altLang="en-US" sz="1700">
                  <a:latin typeface="Arial Narrow" pitchFamily="34" charset="0"/>
                </a:rPr>
                <a:t> spec</a:t>
              </a:r>
            </a:p>
          </p:txBody>
        </p:sp>
        <p:sp>
          <p:nvSpPr>
            <p:cNvPr id="1084665" name="Rectangle 249"/>
            <p:cNvSpPr>
              <a:spLocks noChangeArrowheads="1"/>
            </p:cNvSpPr>
            <p:nvPr/>
          </p:nvSpPr>
          <p:spPr bwMode="auto">
            <a:xfrm>
              <a:off x="5111750" y="2335213"/>
              <a:ext cx="1144588" cy="360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Wax patterns</a:t>
              </a:r>
            </a:p>
          </p:txBody>
        </p:sp>
        <p:sp>
          <p:nvSpPr>
            <p:cNvPr id="1084667" name="Rectangle 251"/>
            <p:cNvSpPr>
              <a:spLocks noChangeArrowheads="1"/>
            </p:cNvSpPr>
            <p:nvPr/>
          </p:nvSpPr>
          <p:spPr bwMode="auto">
            <a:xfrm>
              <a:off x="2727325" y="963613"/>
              <a:ext cx="1528763" cy="360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External customer</a:t>
              </a:r>
            </a:p>
          </p:txBody>
        </p:sp>
        <p:sp>
          <p:nvSpPr>
            <p:cNvPr id="1084668" name="Rectangle 252"/>
            <p:cNvSpPr>
              <a:spLocks noChangeArrowheads="1"/>
            </p:cNvSpPr>
            <p:nvPr/>
          </p:nvSpPr>
          <p:spPr bwMode="auto">
            <a:xfrm>
              <a:off x="7072313" y="989013"/>
              <a:ext cx="1509712" cy="360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External suppliers</a:t>
              </a:r>
            </a:p>
          </p:txBody>
        </p:sp>
        <p:sp>
          <p:nvSpPr>
            <p:cNvPr id="1084669" name="Rectangle 253"/>
            <p:cNvSpPr>
              <a:spLocks noChangeArrowheads="1"/>
            </p:cNvSpPr>
            <p:nvPr/>
          </p:nvSpPr>
          <p:spPr bwMode="auto">
            <a:xfrm>
              <a:off x="4637088" y="982663"/>
              <a:ext cx="2090737" cy="360362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Wax molding &amp; assembly</a:t>
              </a:r>
            </a:p>
          </p:txBody>
        </p:sp>
        <p:cxnSp>
          <p:nvCxnSpPr>
            <p:cNvPr id="1084670" name="AutoShape 254"/>
            <p:cNvCxnSpPr>
              <a:cxnSpLocks noChangeShapeType="1"/>
              <a:stCxn id="1084667" idx="2"/>
              <a:endCxn id="1084662" idx="0"/>
            </p:cNvCxnSpPr>
            <p:nvPr/>
          </p:nvCxnSpPr>
          <p:spPr bwMode="auto">
            <a:xfrm>
              <a:off x="3492500" y="1323975"/>
              <a:ext cx="0" cy="7429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71" name="AutoShape 255"/>
            <p:cNvCxnSpPr>
              <a:cxnSpLocks noChangeShapeType="1"/>
              <a:stCxn id="1084669" idx="2"/>
              <a:endCxn id="1084665" idx="0"/>
            </p:cNvCxnSpPr>
            <p:nvPr/>
          </p:nvCxnSpPr>
          <p:spPr bwMode="auto">
            <a:xfrm>
              <a:off x="5683250" y="1343025"/>
              <a:ext cx="1588" cy="9921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72" name="AutoShape 256"/>
            <p:cNvCxnSpPr>
              <a:cxnSpLocks noChangeShapeType="1"/>
              <a:stCxn id="1084668" idx="2"/>
              <a:endCxn id="1084661" idx="0"/>
            </p:cNvCxnSpPr>
            <p:nvPr/>
          </p:nvCxnSpPr>
          <p:spPr bwMode="auto">
            <a:xfrm>
              <a:off x="7827963" y="1349375"/>
              <a:ext cx="0" cy="9080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74" name="Text Box 258"/>
            <p:cNvSpPr txBox="1">
              <a:spLocks noChangeArrowheads="1"/>
            </p:cNvSpPr>
            <p:nvPr/>
          </p:nvSpPr>
          <p:spPr bwMode="auto">
            <a:xfrm>
              <a:off x="6515100" y="5181600"/>
              <a:ext cx="2441575" cy="777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</a:t>
              </a:r>
              <a:r>
                <a:rPr lang="en-US" altLang="en-US" sz="1500" baseline="-25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after first chem. mill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Dimensional quality (DNH)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Metallurgical integrity (DNH)</a:t>
              </a:r>
            </a:p>
          </p:txBody>
        </p:sp>
        <p:sp>
          <p:nvSpPr>
            <p:cNvPr id="1084675" name="Text Box 259"/>
            <p:cNvSpPr txBox="1">
              <a:spLocks noChangeArrowheads="1"/>
            </p:cNvSpPr>
            <p:nvPr/>
          </p:nvSpPr>
          <p:spPr bwMode="auto">
            <a:xfrm>
              <a:off x="1805602" y="4342155"/>
              <a:ext cx="7318735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Shell weight, pre-heat time, pre-heat temp, new or revert alloy, heat shield material, fan speed</a:t>
              </a:r>
            </a:p>
          </p:txBody>
        </p:sp>
        <p:sp>
          <p:nvSpPr>
            <p:cNvPr id="1084676" name="Text Box 260"/>
            <p:cNvSpPr txBox="1">
              <a:spLocks noChangeArrowheads="1"/>
            </p:cNvSpPr>
            <p:nvPr/>
          </p:nvSpPr>
          <p:spPr bwMode="auto">
            <a:xfrm>
              <a:off x="8746632" y="2429218"/>
              <a:ext cx="896336" cy="323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Properties</a:t>
              </a: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34810</TotalTime>
  <Words>105</Words>
  <Application>Microsoft Office PowerPoint</Application>
  <PresentationFormat>Custom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474</cp:revision>
  <dcterms:created xsi:type="dcterms:W3CDTF">2003-08-26T22:28:17Z</dcterms:created>
  <dcterms:modified xsi:type="dcterms:W3CDTF">2025-08-06T04:24:47Z</dcterms:modified>
</cp:coreProperties>
</file>